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6" r:id="rId20"/>
    <p:sldId id="280" r:id="rId21"/>
    <p:sldId id="275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1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1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3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25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0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8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6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2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768" y="1519518"/>
            <a:ext cx="9966960" cy="2208256"/>
          </a:xfrm>
        </p:spPr>
        <p:txBody>
          <a:bodyPr/>
          <a:lstStyle/>
          <a:p>
            <a:r>
              <a:rPr lang="en-PH" dirty="0" smtClean="0">
                <a:solidFill>
                  <a:schemeClr val="tx1"/>
                </a:solidFill>
              </a:rPr>
              <a:t>Score Sheet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9341" y="3996267"/>
            <a:ext cx="8033681" cy="1388534"/>
          </a:xfrm>
        </p:spPr>
        <p:txBody>
          <a:bodyPr>
            <a:normAutofit/>
          </a:bodyPr>
          <a:lstStyle/>
          <a:p>
            <a:r>
              <a:rPr lang="en-PH" sz="2800" b="1" dirty="0" err="1" smtClean="0">
                <a:solidFill>
                  <a:schemeClr val="tx1"/>
                </a:solidFill>
              </a:rPr>
              <a:t>Brigada</a:t>
            </a:r>
            <a:r>
              <a:rPr lang="en-PH" sz="2800" b="1" dirty="0" smtClean="0">
                <a:solidFill>
                  <a:schemeClr val="tx1"/>
                </a:solidFill>
              </a:rPr>
              <a:t> </a:t>
            </a:r>
            <a:r>
              <a:rPr lang="en-PH" sz="2800" b="1" dirty="0" err="1" smtClean="0">
                <a:solidFill>
                  <a:schemeClr val="tx1"/>
                </a:solidFill>
              </a:rPr>
              <a:t>Eskwela</a:t>
            </a:r>
            <a:r>
              <a:rPr lang="en-PH" sz="2800" b="1" dirty="0" smtClean="0">
                <a:solidFill>
                  <a:schemeClr val="tx1"/>
                </a:solidFill>
              </a:rPr>
              <a:t> Best Implementing Schools</a:t>
            </a:r>
            <a:endParaRPr lang="en-PH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2" y="1275362"/>
            <a:ext cx="10421469" cy="1293028"/>
          </a:xfrm>
        </p:spPr>
        <p:txBody>
          <a:bodyPr>
            <a:normAutofit fontScale="90000"/>
          </a:bodyPr>
          <a:lstStyle/>
          <a:p>
            <a:r>
              <a:rPr lang="en-PH" b="1" dirty="0" smtClean="0">
                <a:solidFill>
                  <a:schemeClr val="tx1"/>
                </a:solidFill>
              </a:rPr>
              <a:t>Alignment to </a:t>
            </a:r>
            <a:r>
              <a:rPr lang="en-PH" b="1" dirty="0" err="1" smtClean="0">
                <a:solidFill>
                  <a:schemeClr val="tx1"/>
                </a:solidFill>
              </a:rPr>
              <a:t>Brigada</a:t>
            </a:r>
            <a:r>
              <a:rPr lang="en-PH" b="1" dirty="0" smtClean="0">
                <a:solidFill>
                  <a:schemeClr val="tx1"/>
                </a:solidFill>
              </a:rPr>
              <a:t> </a:t>
            </a:r>
            <a:r>
              <a:rPr lang="en-PH" b="1" dirty="0" err="1" smtClean="0">
                <a:solidFill>
                  <a:schemeClr val="tx1"/>
                </a:solidFill>
              </a:rPr>
              <a:t>Eskwela</a:t>
            </a:r>
            <a:r>
              <a:rPr lang="en-PH" b="1" dirty="0" smtClean="0">
                <a:solidFill>
                  <a:schemeClr val="tx1"/>
                </a:solidFill>
              </a:rPr>
              <a:t> Theme (10%)</a:t>
            </a:r>
            <a:endParaRPr lang="en-P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83692" y="270251"/>
            <a:ext cx="3613897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A. WASH in Schools (5%)</a:t>
            </a:r>
            <a:endParaRPr lang="en-PH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78922"/>
              </p:ext>
            </p:extLst>
          </p:nvPr>
        </p:nvGraphicFramePr>
        <p:xfrm>
          <a:off x="255496" y="630632"/>
          <a:ext cx="11658599" cy="595842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181184"/>
                <a:gridCol w="4127791"/>
                <a:gridCol w="349624"/>
              </a:tblGrid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Pupil to group facility with soap ratio 1:100 for one shift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 err="1">
                          <a:effectLst/>
                        </a:rPr>
                        <a:t>Handwashing</a:t>
                      </a:r>
                      <a:r>
                        <a:rPr lang="en-PH" sz="1600" u="none" strike="noStrike" dirty="0">
                          <a:effectLst/>
                        </a:rPr>
                        <a:t> facilities with soap in strategic areas (near canteen/eating area, play areas, toilets)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Supply of soap, toothbrush and fluoride toothpaste through </a:t>
                      </a:r>
                      <a:r>
                        <a:rPr lang="en-PH" sz="1600" u="none" strike="noStrike" dirty="0" err="1">
                          <a:effectLst/>
                        </a:rPr>
                        <a:t>DepEd</a:t>
                      </a:r>
                      <a:r>
                        <a:rPr lang="en-PH" sz="1600" u="none" strike="noStrike" dirty="0">
                          <a:effectLst/>
                        </a:rPr>
                        <a:t> funds/ external partners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Information on proper disposal of sanitary pads in the girls toilet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 err="1">
                          <a:effectLst/>
                        </a:rPr>
                        <a:t>DepEd</a:t>
                      </a:r>
                      <a:r>
                        <a:rPr lang="en-PH" sz="1600" u="none" strike="noStrike" dirty="0">
                          <a:effectLst/>
                        </a:rPr>
                        <a:t> approved materials on menstrual hygiene management for teachers and learners are available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Toilets are secure, private, with door and lock, have lighting, adequate ventilation, and abundant water supply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Detached Toilets are located within view of school building and people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Learner to toilet seat ratio (by gender) is 1:50 learners or less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 err="1">
                          <a:effectLst/>
                        </a:rPr>
                        <a:t>Dailing</a:t>
                      </a:r>
                      <a:r>
                        <a:rPr lang="en-PH" sz="1600" u="none" strike="noStrike" dirty="0">
                          <a:effectLst/>
                        </a:rPr>
                        <a:t> cleaning of toilets, </a:t>
                      </a:r>
                      <a:r>
                        <a:rPr lang="en-PH" sz="1600" u="none" strike="noStrike" dirty="0" err="1">
                          <a:effectLst/>
                        </a:rPr>
                        <a:t>handwashing</a:t>
                      </a:r>
                      <a:r>
                        <a:rPr lang="en-PH" sz="1600" u="none" strike="noStrike" dirty="0">
                          <a:effectLst/>
                        </a:rPr>
                        <a:t> and other water facilities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Segregated trash bins with cover are available in all classrooms, toilets, canteens, offices, clinics, play areas, hallway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87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Comprehensive waste segregation system is in place, such as policy, facility and practice, and sanctions for non-compliance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713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Garbage is collected at least twice a week OR school has compost facility for biodegradable waste and materials recovery facility (MRF) for recyclable waste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Functional drainage from kitchen and wash areas to ensure there is no stagnant water in the school.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Safe drinking water is provided for free for all children in the school at all times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There are organized teams to promote WINS (e.g. student clubs)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Total Points Earned =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28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SCORE: Total Score Multiplied by 5% = 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59106" y="243357"/>
            <a:ext cx="7624481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B. School Safety and Preparedness Guide  (5%)</a:t>
            </a:r>
            <a:endParaRPr lang="en-PH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722513"/>
              </p:ext>
            </p:extLst>
          </p:nvPr>
        </p:nvGraphicFramePr>
        <p:xfrm>
          <a:off x="215154" y="833717"/>
          <a:ext cx="11725834" cy="57015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904889"/>
                <a:gridCol w="820945"/>
              </a:tblGrid>
              <a:tr h="403140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Fire Safety Inspection Certificate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No broken windows, doors, blackboards, and roof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Fire extinguishers and other fire suppression equipment 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Unobstructed corridors and pathways, no </a:t>
                      </a:r>
                      <a:r>
                        <a:rPr lang="en-PH" sz="1800" u="none" strike="noStrike" dirty="0" err="1">
                          <a:effectLst/>
                        </a:rPr>
                        <a:t>protuding</a:t>
                      </a:r>
                      <a:r>
                        <a:rPr lang="en-PH" sz="1800" u="none" strike="noStrike" dirty="0">
                          <a:effectLst/>
                        </a:rPr>
                        <a:t> objects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Drainage Facilities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Safety signage for ongoing construction, unfinished, damaged and condemned school buildings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Secured cabinets and drawers and ICT equipment and ensure heavy objects are below head level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Posted safety measures in laboratories and workshops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Prepared an evacuation/exit plan and directional signage on every floor and building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3506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Had identified evacuation areas and classrooms that can be used as temporary shelters during disasters and emergencies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Pruned trees to avoid entanglement from electrical wirings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3506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Posted a directory of emergency contact numbers of relevant government agencies and offices in various areas of the school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140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Established early warning mechanisms and informed all students and personnel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3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59106" y="243357"/>
            <a:ext cx="7624481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B. School Safety and Preparedness Guide  (5%)</a:t>
            </a:r>
            <a:endParaRPr lang="en-PH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667699"/>
              </p:ext>
            </p:extLst>
          </p:nvPr>
        </p:nvGraphicFramePr>
        <p:xfrm>
          <a:off x="295835" y="766484"/>
          <a:ext cx="11618259" cy="579568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905565"/>
                <a:gridCol w="712694"/>
              </a:tblGrid>
              <a:tr h="626077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Equipped school with first aid kits, flashlights, megaphones, and other necessary supplies that may be needed in times of emergencies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Identified alternative sources and/or maintain supply of drinking water in school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Provision of Identification Cards to students with relevant information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Created a database of students and their family contact details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Secured vital school records through scanning and stored in cloud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Coordinated with barangay officials on provision of pedestrian lanes and pedestrian safety of students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Provision of Security/Incident Log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61852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Storage are for safekeeping of vital school records, textbooks, teaching manuals, computers and other school equipment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School Evacuation Plan can be seen in classrooms and in a strategic area in the school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Conducted Orientation on DRRM Procedures during the </a:t>
                      </a:r>
                      <a:r>
                        <a:rPr lang="en-PH" sz="2000" u="none" strike="noStrike" dirty="0" err="1">
                          <a:effectLst/>
                        </a:rPr>
                        <a:t>Brigada</a:t>
                      </a:r>
                      <a:r>
                        <a:rPr lang="en-PH" sz="2000" u="none" strike="noStrike" dirty="0">
                          <a:effectLst/>
                        </a:rPr>
                        <a:t> </a:t>
                      </a:r>
                      <a:r>
                        <a:rPr lang="en-PH" sz="2000" u="none" strike="noStrike" dirty="0" err="1">
                          <a:effectLst/>
                        </a:rPr>
                        <a:t>Eskwela</a:t>
                      </a:r>
                      <a:r>
                        <a:rPr lang="en-PH" sz="2000" u="none" strike="noStrike" dirty="0">
                          <a:effectLst/>
                        </a:rPr>
                        <a:t> Week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Identified and cordoned hazardous areas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Printed Name of School and School ID at the rooftop of main building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>
                          <a:effectLst/>
                        </a:rPr>
                        <a:t> </a:t>
                      </a:r>
                      <a:endParaRPr lang="en-PH" sz="12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5646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PH" sz="2000" u="none" strike="noStrike" dirty="0">
                          <a:effectLst/>
                        </a:rPr>
                        <a:t>Total points earned =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375646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PH" sz="2000" u="none" strike="noStrike" dirty="0">
                          <a:effectLst/>
                        </a:rPr>
                        <a:t>SCORE: Total Score Multiplied by 5% = </a:t>
                      </a:r>
                      <a:endParaRPr lang="en-PH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2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72" y="1261915"/>
            <a:ext cx="9305364" cy="1145109"/>
          </a:xfrm>
        </p:spPr>
        <p:txBody>
          <a:bodyPr>
            <a:normAutofit/>
          </a:bodyPr>
          <a:lstStyle/>
          <a:p>
            <a:r>
              <a:rPr lang="en-PH" b="1" dirty="0" smtClean="0">
                <a:solidFill>
                  <a:schemeClr val="tx1"/>
                </a:solidFill>
              </a:rPr>
              <a:t>Creativity and Innovation (10%)</a:t>
            </a:r>
            <a:endParaRPr lang="en-P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27444" y="364380"/>
            <a:ext cx="3613897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A. Access (5%)</a:t>
            </a:r>
            <a:endParaRPr lang="en-PH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77976"/>
              </p:ext>
            </p:extLst>
          </p:nvPr>
        </p:nvGraphicFramePr>
        <p:xfrm>
          <a:off x="215152" y="860617"/>
          <a:ext cx="11698941" cy="594300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66976"/>
                <a:gridCol w="1626393"/>
                <a:gridCol w="1626393"/>
                <a:gridCol w="1626393"/>
                <a:gridCol w="1626393"/>
                <a:gridCol w="1626393"/>
              </a:tblGrid>
              <a:tr h="2729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PH" sz="2800" b="1" u="none" strike="noStrike" dirty="0">
                          <a:effectLst/>
                        </a:rPr>
                        <a:t>Innovations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5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4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3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2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1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3522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100% of learners are benefited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75% of learners are benefited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>
                          <a:effectLst/>
                        </a:rPr>
                        <a:t>50% of learners are benefited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>
                          <a:effectLst/>
                        </a:rPr>
                        <a:t>25% of learners are benefited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10% of learners are benefited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1237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resulted an average  5% increase in the KPIs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resulted an average  4% increase in the KPIs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resulted an average 3% increase in the KPIs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resulted an average  2% increase in the KPIs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resulted an average  1% increase in the KPIs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800" u="none" strike="noStrike" dirty="0">
                          <a:effectLst/>
                        </a:rPr>
                        <a:t>SHDP Application Project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800" u="none" strike="noStrike">
                          <a:effectLst/>
                        </a:rPr>
                        <a:t>Re-Entry Plan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800" u="none" strike="noStrike" dirty="0">
                          <a:effectLst/>
                        </a:rPr>
                        <a:t>School Banner Project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just" fontAlgn="b"/>
                      <a:r>
                        <a:rPr lang="en-PH" sz="1800" u="none" strike="noStrike" dirty="0">
                          <a:effectLst/>
                        </a:rPr>
                        <a:t>Medical Dental Services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522"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800" u="none" strike="noStrike" dirty="0">
                          <a:effectLst/>
                        </a:rPr>
                        <a:t>Gulayan at Palaisdaan sa Paaralan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800" u="none" strike="noStrike" dirty="0">
                          <a:effectLst/>
                        </a:rPr>
                        <a:t>Income Generating Project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just" fontAlgn="b"/>
                      <a:r>
                        <a:rPr lang="en-PH" sz="1800" u="none" strike="noStrike" dirty="0">
                          <a:effectLst/>
                        </a:rPr>
                        <a:t>Other Projects: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11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Total points earned =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30811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SCORE: Total Score Multiplied by 5% = 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9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27444" y="364380"/>
            <a:ext cx="3613897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B. Quality (5%)</a:t>
            </a:r>
            <a:endParaRPr lang="en-PH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01744"/>
              </p:ext>
            </p:extLst>
          </p:nvPr>
        </p:nvGraphicFramePr>
        <p:xfrm>
          <a:off x="215152" y="1008530"/>
          <a:ext cx="11725836" cy="559397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75176"/>
                <a:gridCol w="1630132"/>
                <a:gridCol w="1630132"/>
                <a:gridCol w="1630132"/>
                <a:gridCol w="1630132"/>
                <a:gridCol w="1630132"/>
              </a:tblGrid>
              <a:tr h="593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Any Among the School Innovations/ PAPs/Innovation Results which Received Awards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5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4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3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2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1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40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Received National Award/s 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Received Regional Level Award/s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Received Division Level Award/s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Received Congressional Level Award/s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Received District Level Award/s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3300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93300"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93300"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93300"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>
                          <a:effectLst/>
                        </a:rPr>
                        <a:t> </a:t>
                      </a:r>
                      <a:endParaRPr lang="en-P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93300">
                <a:tc gridSpan="6">
                  <a:txBody>
                    <a:bodyPr/>
                    <a:lstStyle/>
                    <a:p>
                      <a:pPr algn="r" fontAlgn="ctr"/>
                      <a:r>
                        <a:rPr lang="en-PH" sz="1600" u="none" strike="noStrike" dirty="0">
                          <a:effectLst/>
                        </a:rPr>
                        <a:t>Total points earned =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593300">
                <a:tc gridSpan="6"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SCORE: Total Score Multiplied by 5% = 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6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2" y="1275362"/>
            <a:ext cx="10421469" cy="1293028"/>
          </a:xfrm>
        </p:spPr>
        <p:txBody>
          <a:bodyPr>
            <a:normAutofit fontScale="90000"/>
          </a:bodyPr>
          <a:lstStyle/>
          <a:p>
            <a:r>
              <a:rPr lang="en-PH" b="1" dirty="0" smtClean="0">
                <a:solidFill>
                  <a:schemeClr val="tx1"/>
                </a:solidFill>
              </a:rPr>
              <a:t>Increment of Resources and Volunteers (5%)</a:t>
            </a:r>
            <a:endParaRPr lang="en-P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037479" y="310591"/>
            <a:ext cx="3613897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A. Volunteer Participation</a:t>
            </a:r>
            <a:endParaRPr lang="en-PH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545682"/>
              </p:ext>
            </p:extLst>
          </p:nvPr>
        </p:nvGraphicFramePr>
        <p:xfrm>
          <a:off x="268940" y="873593"/>
          <a:ext cx="11591367" cy="131827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79819"/>
                <a:gridCol w="1654563"/>
                <a:gridCol w="1659276"/>
                <a:gridCol w="1659276"/>
                <a:gridCol w="1659276"/>
                <a:gridCol w="1659276"/>
                <a:gridCol w="1319881"/>
              </a:tblGrid>
              <a:tr h="4429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2000" b="1" u="none" strike="noStrike" dirty="0">
                          <a:effectLst/>
                        </a:rPr>
                        <a:t>Total Number of Volunteers</a:t>
                      </a:r>
                      <a:endParaRPr lang="en-PH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5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4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3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2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1</a:t>
                      </a:r>
                      <a:endParaRPr lang="en-PH" sz="2800" b="1" i="0" u="none" strike="noStrike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6701"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Previous Year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Current Year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80%  - 100% increase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60% - 70%  increase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40% - 50%  increase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10% - 20% increase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no increase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8660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997137" y="2520391"/>
            <a:ext cx="3613897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B. Generated Resources</a:t>
            </a:r>
            <a:endParaRPr lang="en-PH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97161"/>
              </p:ext>
            </p:extLst>
          </p:nvPr>
        </p:nvGraphicFramePr>
        <p:xfrm>
          <a:off x="250636" y="3080591"/>
          <a:ext cx="11703798" cy="215074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99021"/>
                <a:gridCol w="1670611"/>
                <a:gridCol w="1675371"/>
                <a:gridCol w="1675371"/>
                <a:gridCol w="1675371"/>
                <a:gridCol w="1675371"/>
                <a:gridCol w="1332682"/>
              </a:tblGrid>
              <a:tr h="42071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2000" u="none" strike="noStrike" dirty="0">
                          <a:effectLst/>
                        </a:rPr>
                        <a:t>Total Generated Resources</a:t>
                      </a:r>
                      <a:endParaRPr lang="en-PH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5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4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3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2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1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8294"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Previous Year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>
                          <a:effectLst/>
                        </a:rPr>
                        <a:t>Current Year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80%  - 100% increase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60% - 70%  increase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40% - 50%  increase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10% - 20% increase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no increase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642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 dirty="0">
                          <a:effectLst/>
                        </a:rPr>
                        <a:t> 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 </a:t>
                      </a:r>
                      <a:endParaRPr lang="en-PH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0715">
                <a:tc gridSpan="3">
                  <a:txBody>
                    <a:bodyPr/>
                    <a:lstStyle/>
                    <a:p>
                      <a:pPr algn="l" fontAlgn="b"/>
                      <a:endParaRPr lang="en-PH" sz="28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PH" sz="28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PH" sz="28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PH" sz="1800" u="none" strike="noStrike" dirty="0">
                          <a:effectLst/>
                        </a:rPr>
                        <a:t>Total Points Earned (A + B) =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2800" u="none" strike="noStrike">
                          <a:effectLst/>
                        </a:rPr>
                        <a:t> </a:t>
                      </a:r>
                      <a:endParaRPr lang="en-PH" sz="2800" b="0" i="0" u="none" strike="noStrike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0715">
                <a:tc gridSpan="6">
                  <a:txBody>
                    <a:bodyPr/>
                    <a:lstStyle/>
                    <a:p>
                      <a:pPr algn="r" fontAlgn="b"/>
                      <a:r>
                        <a:rPr lang="en-PH" sz="1800" u="none" strike="noStrike" dirty="0">
                          <a:effectLst/>
                        </a:rPr>
                        <a:t>SCORE: Total Score Multiplied by 10% = 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2800" u="none" strike="noStrike" dirty="0">
                          <a:effectLst/>
                        </a:rPr>
                        <a:t> </a:t>
                      </a:r>
                      <a:endParaRPr lang="en-PH" sz="28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64" y="1739153"/>
            <a:ext cx="8175812" cy="1356360"/>
          </a:xfrm>
        </p:spPr>
        <p:txBody>
          <a:bodyPr>
            <a:normAutofit/>
          </a:bodyPr>
          <a:lstStyle/>
          <a:p>
            <a:r>
              <a:rPr lang="en-PH" sz="5400" b="1" dirty="0" smtClean="0">
                <a:solidFill>
                  <a:schemeClr val="tx1"/>
                </a:solidFill>
              </a:rPr>
              <a:t>SELECTION COMMITTEES</a:t>
            </a:r>
            <a:endParaRPr lang="en-PH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4577" y="1302256"/>
            <a:ext cx="8610600" cy="1293028"/>
          </a:xfrm>
        </p:spPr>
        <p:txBody>
          <a:bodyPr>
            <a:normAutofit/>
          </a:bodyPr>
          <a:lstStyle/>
          <a:p>
            <a:r>
              <a:rPr lang="en-PH" sz="4800" b="1" dirty="0" smtClean="0">
                <a:solidFill>
                  <a:schemeClr val="tx1"/>
                </a:solidFill>
              </a:rPr>
              <a:t>Scope of Work (35%)</a:t>
            </a:r>
            <a:endParaRPr lang="en-PH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6" y="434788"/>
            <a:ext cx="9875520" cy="1356360"/>
          </a:xfrm>
        </p:spPr>
        <p:txBody>
          <a:bodyPr/>
          <a:lstStyle/>
          <a:p>
            <a:r>
              <a:rPr lang="en-PH" dirty="0" smtClean="0">
                <a:solidFill>
                  <a:schemeClr val="tx1"/>
                </a:solidFill>
              </a:rPr>
              <a:t>Division Selection Committee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1613647"/>
            <a:ext cx="10999695" cy="4235824"/>
          </a:xfrm>
        </p:spPr>
        <p:txBody>
          <a:bodyPr>
            <a:normAutofit fontScale="77500" lnSpcReduction="20000"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PH" sz="3600" dirty="0" smtClean="0">
                <a:solidFill>
                  <a:schemeClr val="tx1"/>
                </a:solidFill>
              </a:rPr>
              <a:t>Chairperson:	</a:t>
            </a:r>
            <a:r>
              <a:rPr lang="en-PH" sz="3600" dirty="0" err="1" smtClean="0">
                <a:solidFill>
                  <a:schemeClr val="tx1"/>
                </a:solidFill>
              </a:rPr>
              <a:t>Dr.</a:t>
            </a:r>
            <a:r>
              <a:rPr lang="en-PH" sz="3600" dirty="0" smtClean="0">
                <a:solidFill>
                  <a:schemeClr val="tx1"/>
                </a:solidFill>
              </a:rPr>
              <a:t> Rachel B. </a:t>
            </a:r>
            <a:r>
              <a:rPr lang="en-PH" sz="3600" dirty="0" err="1" smtClean="0">
                <a:solidFill>
                  <a:schemeClr val="tx1"/>
                </a:solidFill>
              </a:rPr>
              <a:t>Picardal</a:t>
            </a:r>
            <a:endParaRPr lang="en-PH" sz="36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buNone/>
            </a:pPr>
            <a:endParaRPr lang="en-PH" sz="36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3600" dirty="0" smtClean="0">
                <a:solidFill>
                  <a:schemeClr val="tx1"/>
                </a:solidFill>
              </a:rPr>
              <a:t>Members:	</a:t>
            </a:r>
            <a:r>
              <a:rPr lang="en-PH" sz="3600" dirty="0" err="1" smtClean="0">
                <a:solidFill>
                  <a:schemeClr val="tx1"/>
                </a:solidFill>
              </a:rPr>
              <a:t>Dr.</a:t>
            </a:r>
            <a:r>
              <a:rPr lang="en-PH" sz="3600" dirty="0" smtClean="0">
                <a:solidFill>
                  <a:schemeClr val="tx1"/>
                </a:solidFill>
              </a:rPr>
              <a:t> </a:t>
            </a:r>
            <a:r>
              <a:rPr lang="en-PH" sz="3600" dirty="0" err="1" smtClean="0">
                <a:solidFill>
                  <a:schemeClr val="tx1"/>
                </a:solidFill>
              </a:rPr>
              <a:t>Nonale</a:t>
            </a:r>
            <a:r>
              <a:rPr lang="en-PH" sz="3600" dirty="0" smtClean="0">
                <a:solidFill>
                  <a:schemeClr val="tx1"/>
                </a:solidFill>
              </a:rPr>
              <a:t> Q. </a:t>
            </a:r>
            <a:r>
              <a:rPr lang="en-PH" sz="3600" dirty="0" err="1" smtClean="0">
                <a:solidFill>
                  <a:schemeClr val="tx1"/>
                </a:solidFill>
              </a:rPr>
              <a:t>Resoor</a:t>
            </a:r>
            <a:endParaRPr lang="en-PH" sz="36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3600" dirty="0">
                <a:solidFill>
                  <a:schemeClr val="tx1"/>
                </a:solidFill>
              </a:rPr>
              <a:t>	</a:t>
            </a:r>
            <a:r>
              <a:rPr lang="en-PH" sz="3600" dirty="0" smtClean="0">
                <a:solidFill>
                  <a:schemeClr val="tx1"/>
                </a:solidFill>
              </a:rPr>
              <a:t>	</a:t>
            </a:r>
            <a:r>
              <a:rPr lang="en-PH" sz="3600" dirty="0" err="1" smtClean="0">
                <a:solidFill>
                  <a:schemeClr val="tx1"/>
                </a:solidFill>
              </a:rPr>
              <a:t>Dr.</a:t>
            </a:r>
            <a:r>
              <a:rPr lang="en-PH" sz="3600" dirty="0" smtClean="0">
                <a:solidFill>
                  <a:schemeClr val="tx1"/>
                </a:solidFill>
              </a:rPr>
              <a:t> Anna Lee A. </a:t>
            </a:r>
            <a:r>
              <a:rPr lang="en-PH" sz="3600" dirty="0" err="1" smtClean="0">
                <a:solidFill>
                  <a:schemeClr val="tx1"/>
                </a:solidFill>
              </a:rPr>
              <a:t>Amores</a:t>
            </a:r>
            <a:endParaRPr lang="en-PH" sz="36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3600" dirty="0">
                <a:solidFill>
                  <a:schemeClr val="tx1"/>
                </a:solidFill>
              </a:rPr>
              <a:t>	</a:t>
            </a:r>
            <a:r>
              <a:rPr lang="en-PH" sz="3600" dirty="0" smtClean="0">
                <a:solidFill>
                  <a:schemeClr val="tx1"/>
                </a:solidFill>
              </a:rPr>
              <a:t>	Miss </a:t>
            </a:r>
            <a:r>
              <a:rPr lang="en-PH" sz="3600" dirty="0" err="1" smtClean="0">
                <a:solidFill>
                  <a:schemeClr val="tx1"/>
                </a:solidFill>
              </a:rPr>
              <a:t>Rosela</a:t>
            </a:r>
            <a:r>
              <a:rPr lang="en-PH" sz="3600" dirty="0" smtClean="0">
                <a:solidFill>
                  <a:schemeClr val="tx1"/>
                </a:solidFill>
              </a:rPr>
              <a:t> R. </a:t>
            </a:r>
            <a:r>
              <a:rPr lang="en-PH" sz="3600" dirty="0" err="1" smtClean="0">
                <a:solidFill>
                  <a:schemeClr val="tx1"/>
                </a:solidFill>
              </a:rPr>
              <a:t>Abiera</a:t>
            </a:r>
            <a:endParaRPr lang="en-PH" sz="36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3600" dirty="0">
                <a:solidFill>
                  <a:schemeClr val="tx1"/>
                </a:solidFill>
              </a:rPr>
              <a:t>	</a:t>
            </a:r>
            <a:r>
              <a:rPr lang="en-PH" sz="3600" dirty="0" smtClean="0">
                <a:solidFill>
                  <a:schemeClr val="tx1"/>
                </a:solidFill>
              </a:rPr>
              <a:t>	</a:t>
            </a:r>
            <a:r>
              <a:rPr lang="en-PH" sz="3600" dirty="0" err="1" smtClean="0">
                <a:solidFill>
                  <a:schemeClr val="tx1"/>
                </a:solidFill>
              </a:rPr>
              <a:t>Mrs.</a:t>
            </a:r>
            <a:r>
              <a:rPr lang="en-PH" sz="3600" dirty="0" smtClean="0">
                <a:solidFill>
                  <a:schemeClr val="tx1"/>
                </a:solidFill>
              </a:rPr>
              <a:t> Karla P. Antonio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3600" dirty="0">
                <a:solidFill>
                  <a:schemeClr val="tx1"/>
                </a:solidFill>
              </a:rPr>
              <a:t>	</a:t>
            </a:r>
            <a:r>
              <a:rPr lang="en-PH" sz="3600" dirty="0" smtClean="0">
                <a:solidFill>
                  <a:schemeClr val="tx1"/>
                </a:solidFill>
              </a:rPr>
              <a:t>	</a:t>
            </a:r>
            <a:r>
              <a:rPr lang="en-PH" sz="3600" dirty="0" err="1" smtClean="0">
                <a:solidFill>
                  <a:schemeClr val="tx1"/>
                </a:solidFill>
              </a:rPr>
              <a:t>Dr.</a:t>
            </a:r>
            <a:r>
              <a:rPr lang="en-PH" sz="3600" dirty="0" smtClean="0">
                <a:solidFill>
                  <a:schemeClr val="tx1"/>
                </a:solidFill>
              </a:rPr>
              <a:t> Emma S. Mate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3600" dirty="0">
                <a:solidFill>
                  <a:schemeClr val="tx1"/>
                </a:solidFill>
              </a:rPr>
              <a:t>	</a:t>
            </a:r>
            <a:r>
              <a:rPr lang="en-PH" sz="3600" dirty="0" smtClean="0">
                <a:solidFill>
                  <a:schemeClr val="tx1"/>
                </a:solidFill>
              </a:rPr>
              <a:t>	</a:t>
            </a:r>
            <a:r>
              <a:rPr lang="en-PH" sz="3600" dirty="0" err="1" smtClean="0">
                <a:solidFill>
                  <a:schemeClr val="tx1"/>
                </a:solidFill>
              </a:rPr>
              <a:t>Mr.</a:t>
            </a:r>
            <a:r>
              <a:rPr lang="en-PH" sz="3600" dirty="0" smtClean="0">
                <a:solidFill>
                  <a:schemeClr val="tx1"/>
                </a:solidFill>
              </a:rPr>
              <a:t> Joseph R. </a:t>
            </a:r>
            <a:r>
              <a:rPr lang="en-PH" sz="3600" dirty="0" err="1" smtClean="0">
                <a:solidFill>
                  <a:schemeClr val="tx1"/>
                </a:solidFill>
              </a:rPr>
              <a:t>Gemina</a:t>
            </a:r>
            <a:endParaRPr lang="en-PH" sz="36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3600" dirty="0">
                <a:solidFill>
                  <a:schemeClr val="tx1"/>
                </a:solidFill>
              </a:rPr>
              <a:t>	</a:t>
            </a:r>
            <a:r>
              <a:rPr lang="en-PH" sz="3600" dirty="0" smtClean="0">
                <a:solidFill>
                  <a:schemeClr val="tx1"/>
                </a:solidFill>
              </a:rPr>
              <a:t>	</a:t>
            </a:r>
            <a:r>
              <a:rPr lang="en-PH" sz="3600" dirty="0" err="1" smtClean="0">
                <a:solidFill>
                  <a:schemeClr val="tx1"/>
                </a:solidFill>
              </a:rPr>
              <a:t>Mr.</a:t>
            </a:r>
            <a:r>
              <a:rPr lang="en-PH" sz="3600" dirty="0" smtClean="0">
                <a:solidFill>
                  <a:schemeClr val="tx1"/>
                </a:solidFill>
              </a:rPr>
              <a:t> Antonio B. Baguio, Jr.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PH" sz="24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PH" dirty="0">
                <a:solidFill>
                  <a:schemeClr val="tx1"/>
                </a:solidFill>
              </a:rPr>
              <a:t>	</a:t>
            </a:r>
            <a:r>
              <a:rPr lang="en-PH" dirty="0" smtClean="0">
                <a:solidFill>
                  <a:schemeClr val="tx1"/>
                </a:solidFill>
              </a:rPr>
              <a:t>	</a:t>
            </a:r>
          </a:p>
          <a:p>
            <a:pPr marL="45720" indent="0">
              <a:buNone/>
            </a:pPr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6" y="434788"/>
            <a:ext cx="9875520" cy="1356360"/>
          </a:xfrm>
        </p:spPr>
        <p:txBody>
          <a:bodyPr/>
          <a:lstStyle/>
          <a:p>
            <a:r>
              <a:rPr lang="en-PH" dirty="0" smtClean="0">
                <a:solidFill>
                  <a:schemeClr val="tx1"/>
                </a:solidFill>
              </a:rPr>
              <a:t>District Selection Committee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1791148"/>
            <a:ext cx="10999695" cy="457200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Chairperson:	Public Schools District Supervisor/ District-In-Charge</a:t>
            </a:r>
          </a:p>
          <a:p>
            <a:pPr marL="45720" indent="0">
              <a:lnSpc>
                <a:spcPct val="100000"/>
              </a:lnSpc>
              <a:buNone/>
            </a:pPr>
            <a:endParaRPr lang="en-PH" sz="24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Members:	District Adopts-A-School Coordinator/</a:t>
            </a:r>
            <a:r>
              <a:rPr lang="en-PH" sz="2400" dirty="0" err="1" smtClean="0">
                <a:solidFill>
                  <a:schemeClr val="tx1"/>
                </a:solidFill>
              </a:rPr>
              <a:t>Brigada</a:t>
            </a:r>
            <a:r>
              <a:rPr lang="en-PH" sz="2400" dirty="0" smtClean="0">
                <a:solidFill>
                  <a:schemeClr val="tx1"/>
                </a:solidFill>
              </a:rPr>
              <a:t> </a:t>
            </a:r>
            <a:r>
              <a:rPr lang="en-PH" sz="2400" dirty="0" err="1" smtClean="0">
                <a:solidFill>
                  <a:schemeClr val="tx1"/>
                </a:solidFill>
              </a:rPr>
              <a:t>Eskwela</a:t>
            </a:r>
            <a:r>
              <a:rPr lang="en-PH" sz="2400" dirty="0" smtClean="0">
                <a:solidFill>
                  <a:schemeClr val="tx1"/>
                </a:solidFill>
              </a:rPr>
              <a:t> Coordinator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>
                <a:solidFill>
                  <a:schemeClr val="tx1"/>
                </a:solidFill>
              </a:rPr>
              <a:t>	</a:t>
            </a:r>
            <a:r>
              <a:rPr lang="en-PH" sz="2400" dirty="0" smtClean="0">
                <a:solidFill>
                  <a:schemeClr val="tx1"/>
                </a:solidFill>
              </a:rPr>
              <a:t>	District DRRM Coordinator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>
                <a:solidFill>
                  <a:schemeClr val="tx1"/>
                </a:solidFill>
              </a:rPr>
              <a:t>	</a:t>
            </a:r>
            <a:r>
              <a:rPr lang="en-PH" sz="2400" dirty="0" smtClean="0">
                <a:solidFill>
                  <a:schemeClr val="tx1"/>
                </a:solidFill>
              </a:rPr>
              <a:t>	District Physical Facilities In-Charge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>
                <a:solidFill>
                  <a:schemeClr val="tx1"/>
                </a:solidFill>
              </a:rPr>
              <a:t>	</a:t>
            </a:r>
            <a:r>
              <a:rPr lang="en-PH" sz="2400" dirty="0" smtClean="0">
                <a:solidFill>
                  <a:schemeClr val="tx1"/>
                </a:solidFill>
              </a:rPr>
              <a:t>	District Nurse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>
                <a:solidFill>
                  <a:schemeClr val="tx1"/>
                </a:solidFill>
              </a:rPr>
              <a:t>	</a:t>
            </a:r>
            <a:r>
              <a:rPr lang="en-PH" sz="2400" dirty="0" smtClean="0">
                <a:solidFill>
                  <a:schemeClr val="tx1"/>
                </a:solidFill>
              </a:rPr>
              <a:t>	District Federated PTA President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>
                <a:solidFill>
                  <a:schemeClr val="tx1"/>
                </a:solidFill>
              </a:rPr>
              <a:t>	</a:t>
            </a:r>
            <a:r>
              <a:rPr lang="en-PH" sz="2400" dirty="0" smtClean="0">
                <a:solidFill>
                  <a:schemeClr val="tx1"/>
                </a:solidFill>
              </a:rPr>
              <a:t>	District Teachers’ League/ Faculty Club President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PH" dirty="0">
                <a:solidFill>
                  <a:schemeClr val="tx1"/>
                </a:solidFill>
              </a:rPr>
              <a:t>	</a:t>
            </a:r>
            <a:r>
              <a:rPr lang="en-PH" dirty="0" smtClean="0">
                <a:solidFill>
                  <a:schemeClr val="tx1"/>
                </a:solidFill>
              </a:rPr>
              <a:t>	</a:t>
            </a:r>
          </a:p>
          <a:p>
            <a:pPr marL="45720" indent="0">
              <a:buNone/>
            </a:pPr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5" y="434788"/>
            <a:ext cx="11134165" cy="1356360"/>
          </a:xfrm>
        </p:spPr>
        <p:txBody>
          <a:bodyPr/>
          <a:lstStyle/>
          <a:p>
            <a:r>
              <a:rPr lang="en-PH" dirty="0" smtClean="0">
                <a:solidFill>
                  <a:schemeClr val="tx1"/>
                </a:solidFill>
              </a:rPr>
              <a:t>Congressional District Selection Committee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1613647"/>
            <a:ext cx="10999695" cy="457200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PH" sz="2800" b="1" dirty="0" smtClean="0">
                <a:solidFill>
                  <a:schemeClr val="tx1"/>
                </a:solidFill>
              </a:rPr>
              <a:t>First Congressional District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Chairperson:	</a:t>
            </a:r>
            <a:r>
              <a:rPr lang="en-PH" sz="2400" dirty="0" err="1" smtClean="0">
                <a:solidFill>
                  <a:schemeClr val="tx1"/>
                </a:solidFill>
              </a:rPr>
              <a:t>Dr.</a:t>
            </a:r>
            <a:r>
              <a:rPr lang="en-PH" sz="2400" dirty="0" smtClean="0">
                <a:solidFill>
                  <a:schemeClr val="tx1"/>
                </a:solidFill>
              </a:rPr>
              <a:t> </a:t>
            </a:r>
            <a:r>
              <a:rPr lang="en-PH" sz="2400" dirty="0" err="1" smtClean="0">
                <a:solidFill>
                  <a:schemeClr val="tx1"/>
                </a:solidFill>
              </a:rPr>
              <a:t>Dominador</a:t>
            </a:r>
            <a:r>
              <a:rPr lang="en-PH" sz="2400" dirty="0" smtClean="0">
                <a:solidFill>
                  <a:schemeClr val="tx1"/>
                </a:solidFill>
              </a:rPr>
              <a:t> </a:t>
            </a:r>
            <a:r>
              <a:rPr lang="en-PH" sz="2400" dirty="0" err="1" smtClean="0">
                <a:solidFill>
                  <a:schemeClr val="tx1"/>
                </a:solidFill>
              </a:rPr>
              <a:t>Bersa</a:t>
            </a:r>
            <a:endParaRPr lang="en-PH" sz="24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Members:	</a:t>
            </a:r>
            <a:r>
              <a:rPr lang="en-PH" dirty="0">
                <a:solidFill>
                  <a:schemeClr val="tx1"/>
                </a:solidFill>
              </a:rPr>
              <a:t>	</a:t>
            </a:r>
            <a:r>
              <a:rPr lang="en-PH" dirty="0" smtClean="0">
                <a:solidFill>
                  <a:schemeClr val="tx1"/>
                </a:solidFill>
              </a:rPr>
              <a:t>all PSDSs/DICs in the first congressional district	</a:t>
            </a:r>
          </a:p>
          <a:p>
            <a:pPr marL="45720" indent="0">
              <a:buNone/>
            </a:pPr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5" y="434788"/>
            <a:ext cx="11134165" cy="1356360"/>
          </a:xfrm>
        </p:spPr>
        <p:txBody>
          <a:bodyPr/>
          <a:lstStyle/>
          <a:p>
            <a:r>
              <a:rPr lang="en-PH" dirty="0" smtClean="0">
                <a:solidFill>
                  <a:schemeClr val="tx1"/>
                </a:solidFill>
              </a:rPr>
              <a:t>Congressional District Selection Committee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1613647"/>
            <a:ext cx="10999695" cy="457200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PH" sz="2800" b="1" dirty="0" smtClean="0">
                <a:solidFill>
                  <a:schemeClr val="tx1"/>
                </a:solidFill>
              </a:rPr>
              <a:t>Second Congressional District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Chairperson:	</a:t>
            </a:r>
            <a:r>
              <a:rPr lang="en-PH" sz="2400" dirty="0" err="1" smtClean="0">
                <a:solidFill>
                  <a:schemeClr val="tx1"/>
                </a:solidFill>
              </a:rPr>
              <a:t>Ms.</a:t>
            </a:r>
            <a:r>
              <a:rPr lang="en-PH" sz="2400" dirty="0" smtClean="0">
                <a:solidFill>
                  <a:schemeClr val="tx1"/>
                </a:solidFill>
              </a:rPr>
              <a:t> </a:t>
            </a:r>
            <a:r>
              <a:rPr lang="en-PH" sz="2400" dirty="0" err="1" smtClean="0">
                <a:solidFill>
                  <a:schemeClr val="tx1"/>
                </a:solidFill>
              </a:rPr>
              <a:t>Rhona</a:t>
            </a:r>
            <a:r>
              <a:rPr lang="en-PH" sz="2400" dirty="0" smtClean="0">
                <a:solidFill>
                  <a:schemeClr val="tx1"/>
                </a:solidFill>
              </a:rPr>
              <a:t> Silva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Members:	</a:t>
            </a:r>
            <a:r>
              <a:rPr lang="en-PH" dirty="0">
                <a:solidFill>
                  <a:schemeClr val="tx1"/>
                </a:solidFill>
              </a:rPr>
              <a:t>	</a:t>
            </a:r>
            <a:r>
              <a:rPr lang="en-PH" dirty="0" smtClean="0">
                <a:solidFill>
                  <a:schemeClr val="tx1"/>
                </a:solidFill>
              </a:rPr>
              <a:t>all PSDSs/DICs in the 2</a:t>
            </a:r>
            <a:r>
              <a:rPr lang="en-PH" baseline="30000" dirty="0" smtClean="0">
                <a:solidFill>
                  <a:schemeClr val="tx1"/>
                </a:solidFill>
              </a:rPr>
              <a:t>nd</a:t>
            </a:r>
            <a:r>
              <a:rPr lang="en-PH" dirty="0" smtClean="0">
                <a:solidFill>
                  <a:schemeClr val="tx1"/>
                </a:solidFill>
              </a:rPr>
              <a:t> Congressional District	</a:t>
            </a:r>
          </a:p>
          <a:p>
            <a:pPr marL="45720" indent="0">
              <a:buNone/>
            </a:pPr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5" y="434788"/>
            <a:ext cx="11134165" cy="1356360"/>
          </a:xfrm>
        </p:spPr>
        <p:txBody>
          <a:bodyPr/>
          <a:lstStyle/>
          <a:p>
            <a:r>
              <a:rPr lang="en-PH" dirty="0" smtClean="0">
                <a:solidFill>
                  <a:schemeClr val="tx1"/>
                </a:solidFill>
              </a:rPr>
              <a:t>Congressional District Selection Committee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1613647"/>
            <a:ext cx="10999695" cy="457200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PH" sz="2800" b="1" dirty="0" smtClean="0">
                <a:solidFill>
                  <a:schemeClr val="tx1"/>
                </a:solidFill>
              </a:rPr>
              <a:t>Third Congressional District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Chairperson:	</a:t>
            </a:r>
            <a:r>
              <a:rPr lang="en-PH" sz="2400" dirty="0" err="1" smtClean="0">
                <a:solidFill>
                  <a:schemeClr val="tx1"/>
                </a:solidFill>
              </a:rPr>
              <a:t>Mr.</a:t>
            </a:r>
            <a:r>
              <a:rPr lang="en-PH" sz="2400" dirty="0" smtClean="0">
                <a:solidFill>
                  <a:schemeClr val="tx1"/>
                </a:solidFill>
              </a:rPr>
              <a:t> Sonny V. </a:t>
            </a:r>
            <a:r>
              <a:rPr lang="en-PH" sz="2400" dirty="0" err="1" smtClean="0">
                <a:solidFill>
                  <a:schemeClr val="tx1"/>
                </a:solidFill>
              </a:rPr>
              <a:t>Uy</a:t>
            </a:r>
            <a:endParaRPr lang="en-PH" sz="2400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PH" sz="2400" dirty="0" smtClean="0">
                <a:solidFill>
                  <a:schemeClr val="tx1"/>
                </a:solidFill>
              </a:rPr>
              <a:t>Members:	all PSDSs/DICs in the 3</a:t>
            </a:r>
            <a:r>
              <a:rPr lang="en-PH" sz="2400" baseline="30000" dirty="0" smtClean="0">
                <a:solidFill>
                  <a:schemeClr val="tx1"/>
                </a:solidFill>
              </a:rPr>
              <a:t>rd</a:t>
            </a:r>
            <a:r>
              <a:rPr lang="en-PH" sz="2400" dirty="0" smtClean="0">
                <a:solidFill>
                  <a:schemeClr val="tx1"/>
                </a:solidFill>
              </a:rPr>
              <a:t> </a:t>
            </a:r>
            <a:r>
              <a:rPr lang="en-PH" sz="2400" smtClean="0">
                <a:solidFill>
                  <a:schemeClr val="tx1"/>
                </a:solidFill>
              </a:rPr>
              <a:t>Congressional District</a:t>
            </a:r>
            <a:r>
              <a:rPr lang="en-PH" dirty="0">
                <a:solidFill>
                  <a:schemeClr val="tx1"/>
                </a:solidFill>
              </a:rPr>
              <a:t>	</a:t>
            </a:r>
            <a:r>
              <a:rPr lang="en-PH" dirty="0" smtClean="0">
                <a:solidFill>
                  <a:schemeClr val="tx1"/>
                </a:solidFill>
              </a:rPr>
              <a:t>	</a:t>
            </a:r>
          </a:p>
          <a:p>
            <a:pPr marL="45720" indent="0">
              <a:buNone/>
            </a:pPr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3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706" y="259714"/>
            <a:ext cx="6763870" cy="360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b="1" dirty="0" smtClean="0"/>
              <a:t>A. Alignment to School Improvement Plan (10%)</a:t>
            </a:r>
            <a:endParaRPr lang="en-P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62342"/>
              </p:ext>
            </p:extLst>
          </p:nvPr>
        </p:nvGraphicFramePr>
        <p:xfrm>
          <a:off x="0" y="620095"/>
          <a:ext cx="12191996" cy="623790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94527"/>
                <a:gridCol w="1997130"/>
                <a:gridCol w="1673784"/>
                <a:gridCol w="1673784"/>
                <a:gridCol w="1673784"/>
                <a:gridCol w="1673784"/>
                <a:gridCol w="2186449"/>
                <a:gridCol w="818754"/>
              </a:tblGrid>
              <a:tr h="40427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 dirty="0">
                          <a:effectLst/>
                        </a:rPr>
                        <a:t> 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u="none" strike="noStrike" dirty="0">
                          <a:effectLst/>
                        </a:rPr>
                        <a:t> 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2400" u="none" strike="noStrike" dirty="0">
                          <a:effectLst/>
                        </a:rPr>
                        <a:t>5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2400" u="none" strike="noStrike" dirty="0">
                          <a:effectLst/>
                        </a:rPr>
                        <a:t>4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2400" u="none" strike="noStrike" dirty="0">
                          <a:effectLst/>
                        </a:rPr>
                        <a:t>3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2400" u="none" strike="noStrike" dirty="0">
                          <a:effectLst/>
                        </a:rPr>
                        <a:t>2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2400" u="none" strike="noStrike" dirty="0">
                          <a:effectLst/>
                        </a:rPr>
                        <a:t>1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u="none" strike="noStrike" dirty="0">
                          <a:effectLst/>
                        </a:rPr>
                        <a:t>SCORE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68545">
                <a:tc>
                  <a:txBody>
                    <a:bodyPr/>
                    <a:lstStyle/>
                    <a:p>
                      <a:pPr algn="l" fontAlgn="ctr"/>
                      <a:r>
                        <a:rPr lang="en-PH" sz="2800" u="none" strike="noStrike" dirty="0">
                          <a:effectLst/>
                        </a:rPr>
                        <a:t>1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 dirty="0">
                          <a:effectLst/>
                        </a:rPr>
                        <a:t>Priority Improvement Areas indicated in the School Improvement Plan (SIP)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>
                          <a:effectLst/>
                        </a:rPr>
                        <a:t>All PIAs have BE Maintenance/ Improvement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75% of PIAs have BE Maintenance/ Improvement Works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50% of PIAs have BE Maintenance/ Improvement Works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25% of PIAs have BE Maintenance/ Improvement Works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Maintenance/ Improvement Works are not aligned with any PIA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01511">
                <a:tc>
                  <a:txBody>
                    <a:bodyPr/>
                    <a:lstStyle/>
                    <a:p>
                      <a:pPr algn="l" fontAlgn="ctr"/>
                      <a:r>
                        <a:rPr lang="en-PH" sz="2800" u="none" strike="noStrike" dirty="0">
                          <a:effectLst/>
                        </a:rPr>
                        <a:t>2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>
                          <a:effectLst/>
                        </a:rPr>
                        <a:t>Alignment to Priority Improvement Areas indicated in the SIP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>
                          <a:effectLst/>
                        </a:rPr>
                        <a:t>All PIAs have BE Maintenance/ Improvement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75% of PIAs have BE Maintenance/ Improvement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50% of PIAs have BE Maintenance/ Improvement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25% of PIAs have BE Maintenance/ Improvement Works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Maintenance/ Improvement Works are not aligned with PIAs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35303">
                <a:tc>
                  <a:txBody>
                    <a:bodyPr/>
                    <a:lstStyle/>
                    <a:p>
                      <a:pPr algn="l" fontAlgn="ctr"/>
                      <a:r>
                        <a:rPr lang="en-PH" sz="2800" u="none" strike="noStrike" dirty="0">
                          <a:effectLst/>
                        </a:rPr>
                        <a:t>3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>
                          <a:effectLst/>
                        </a:rPr>
                        <a:t>Alignment to BE Plan and Physical Facilities Repair and Maintenance Needs Assessment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>
                          <a:effectLst/>
                        </a:rPr>
                        <a:t>100% of the BE Assessment is addressed by the BE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75% of the BE Assessment is addressed by the BE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50% of the BE Assessment is addressed by the BE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25% of the BE Assessment is addressed by the BE Works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BE Assessment </a:t>
                      </a:r>
                      <a:r>
                        <a:rPr lang="en-PH" sz="1600" u="none" strike="noStrike">
                          <a:effectLst/>
                        </a:rPr>
                        <a:t>is </a:t>
                      </a:r>
                      <a:r>
                        <a:rPr lang="en-PH" sz="1600" u="none" strike="noStrike" smtClean="0">
                          <a:effectLst/>
                        </a:rPr>
                        <a:t>not addressed </a:t>
                      </a:r>
                      <a:r>
                        <a:rPr lang="en-PH" sz="1600" u="none" strike="noStrike" dirty="0">
                          <a:effectLst/>
                        </a:rPr>
                        <a:t>by any of the BE Works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34890">
                <a:tc>
                  <a:txBody>
                    <a:bodyPr/>
                    <a:lstStyle/>
                    <a:p>
                      <a:pPr algn="l" fontAlgn="ctr"/>
                      <a:r>
                        <a:rPr lang="en-PH" sz="2800" u="none" strike="noStrike" dirty="0">
                          <a:effectLst/>
                        </a:rPr>
                        <a:t>4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>
                          <a:effectLst/>
                        </a:rPr>
                        <a:t>Program of Work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u="none" strike="noStrike">
                          <a:effectLst/>
                        </a:rPr>
                        <a:t>All  BE Maintenance/ Improvement Works have POW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75% of Maintenance/ Improvement Works have POW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50% of Maintenance/ Improvement Works have POW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>
                          <a:effectLst/>
                        </a:rPr>
                        <a:t>25% of Maintenance/ Improvement Works have POW</a:t>
                      </a:r>
                      <a:endParaRPr lang="en-P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Maintenance/ Improvement Works have no POW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662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PH" sz="1600" u="none" strike="noStrike" dirty="0">
                          <a:effectLst/>
                        </a:rPr>
                        <a:t>Total Points Earned: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721">
                <a:tc gridSpan="7"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SCORE: Total Points Earned  Multiplied by 10% =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8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836" y="501761"/>
            <a:ext cx="6037730" cy="360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b="1" dirty="0" smtClean="0"/>
              <a:t>B. Maintenance/Improvement Works (25%)</a:t>
            </a:r>
            <a:endParaRPr lang="en-PH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71269"/>
              </p:ext>
            </p:extLst>
          </p:nvPr>
        </p:nvGraphicFramePr>
        <p:xfrm>
          <a:off x="1" y="1008528"/>
          <a:ext cx="11954434" cy="584946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84892"/>
                <a:gridCol w="3599385"/>
                <a:gridCol w="1641170"/>
                <a:gridCol w="1641170"/>
                <a:gridCol w="1641170"/>
                <a:gridCol w="1641170"/>
                <a:gridCol w="1305477"/>
              </a:tblGrid>
              <a:tr h="5139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2400" b="1" u="none" strike="noStrike" dirty="0" err="1">
                          <a:effectLst/>
                        </a:rPr>
                        <a:t>Brigada</a:t>
                      </a:r>
                      <a:r>
                        <a:rPr lang="en-PH" sz="2400" b="1" u="none" strike="noStrike" dirty="0">
                          <a:effectLst/>
                        </a:rPr>
                        <a:t> </a:t>
                      </a:r>
                      <a:r>
                        <a:rPr lang="en-PH" sz="2400" b="1" u="none" strike="noStrike" dirty="0" err="1">
                          <a:effectLst/>
                        </a:rPr>
                        <a:t>Eskwela</a:t>
                      </a:r>
                      <a:r>
                        <a:rPr lang="en-PH" sz="2400" b="1" u="none" strike="noStrike" dirty="0">
                          <a:effectLst/>
                        </a:rPr>
                        <a:t> Works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3200" u="none" strike="noStrike" dirty="0">
                          <a:effectLst/>
                        </a:rPr>
                        <a:t>5</a:t>
                      </a:r>
                      <a:endParaRPr lang="en-PH" sz="32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3200" u="none" strike="noStrike" dirty="0">
                          <a:effectLst/>
                        </a:rPr>
                        <a:t>4</a:t>
                      </a:r>
                      <a:endParaRPr lang="en-PH" sz="32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3200" u="none" strike="noStrike" dirty="0">
                          <a:effectLst/>
                        </a:rPr>
                        <a:t>3</a:t>
                      </a:r>
                      <a:endParaRPr lang="en-PH" sz="32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3200" u="none" strike="noStrike" dirty="0">
                          <a:effectLst/>
                        </a:rPr>
                        <a:t>2</a:t>
                      </a:r>
                      <a:endParaRPr lang="en-PH" sz="32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3200" u="none" strike="noStrike" dirty="0">
                          <a:effectLst/>
                        </a:rPr>
                        <a:t>1</a:t>
                      </a:r>
                      <a:endParaRPr lang="en-PH" sz="32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76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PH" sz="2000" u="none" strike="noStrike" dirty="0">
                          <a:effectLst/>
                        </a:rPr>
                        <a:t>(Please enumerate below the different BE projects)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000" u="none" strike="noStrike" dirty="0">
                          <a:effectLst/>
                        </a:rPr>
                        <a:t>100% Completion 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000" u="none" strike="noStrike" dirty="0">
                          <a:effectLst/>
                        </a:rPr>
                        <a:t>75% Completion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000" u="none" strike="noStrike" dirty="0">
                          <a:effectLst/>
                        </a:rPr>
                        <a:t>50% Completion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000" u="none" strike="noStrike" dirty="0">
                          <a:effectLst/>
                        </a:rPr>
                        <a:t>25% Completion</a:t>
                      </a:r>
                      <a:endParaRPr lang="en-P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10% Completion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13970">
                <a:tc>
                  <a:txBody>
                    <a:bodyPr/>
                    <a:lstStyle/>
                    <a:p>
                      <a:pPr algn="r" fontAlgn="b"/>
                      <a:r>
                        <a:rPr lang="en-PH" sz="2800" u="none" strike="noStrike" dirty="0">
                          <a:effectLst/>
                        </a:rPr>
                        <a:t>1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970">
                <a:tc>
                  <a:txBody>
                    <a:bodyPr/>
                    <a:lstStyle/>
                    <a:p>
                      <a:pPr algn="r" fontAlgn="b"/>
                      <a:r>
                        <a:rPr lang="en-PH" sz="2800" u="none" strike="noStrike">
                          <a:effectLst/>
                        </a:rPr>
                        <a:t>2</a:t>
                      </a:r>
                      <a:endParaRPr lang="en-PH" sz="2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970">
                <a:tc>
                  <a:txBody>
                    <a:bodyPr/>
                    <a:lstStyle/>
                    <a:p>
                      <a:pPr algn="r" fontAlgn="b"/>
                      <a:r>
                        <a:rPr lang="en-PH" sz="2800" u="none" strike="noStrike" dirty="0">
                          <a:effectLst/>
                        </a:rPr>
                        <a:t>3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970">
                <a:tc>
                  <a:txBody>
                    <a:bodyPr/>
                    <a:lstStyle/>
                    <a:p>
                      <a:pPr algn="r" fontAlgn="b"/>
                      <a:r>
                        <a:rPr lang="en-PH" sz="2800" u="none" strike="noStrike" dirty="0">
                          <a:effectLst/>
                        </a:rPr>
                        <a:t>4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970">
                <a:tc>
                  <a:txBody>
                    <a:bodyPr/>
                    <a:lstStyle/>
                    <a:p>
                      <a:pPr algn="r" fontAlgn="b"/>
                      <a:r>
                        <a:rPr lang="en-PH" sz="2800" u="none" strike="noStrike" dirty="0">
                          <a:effectLst/>
                        </a:rPr>
                        <a:t>5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970">
                <a:tc>
                  <a:txBody>
                    <a:bodyPr/>
                    <a:lstStyle/>
                    <a:p>
                      <a:pPr algn="l" fontAlgn="b"/>
                      <a:r>
                        <a:rPr lang="en-PH" sz="2800" u="none" strike="noStrike" dirty="0">
                          <a:effectLst/>
                        </a:rPr>
                        <a:t> 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970"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3970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PH" sz="1400" u="none" strike="noStrike" dirty="0">
                          <a:effectLst/>
                        </a:rPr>
                        <a:t>Total Points Earned: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000" u="none" strike="noStrike">
                          <a:effectLst/>
                        </a:rPr>
                        <a:t> </a:t>
                      </a:r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6071">
                <a:tc gridSpan="6">
                  <a:txBody>
                    <a:bodyPr/>
                    <a:lstStyle/>
                    <a:p>
                      <a:pPr algn="r" fontAlgn="b"/>
                      <a:r>
                        <a:rPr lang="en-PH" sz="1400" u="none" strike="noStrike" dirty="0">
                          <a:effectLst/>
                        </a:rPr>
                        <a:t>SCORE: Total Points Earned  Multiplied by 25% =</a:t>
                      </a:r>
                      <a:endParaRPr lang="en-PH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u="none" strike="noStrike" dirty="0">
                          <a:effectLst/>
                        </a:rPr>
                        <a:t> </a:t>
                      </a:r>
                      <a:endParaRPr lang="en-P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4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941" y="1342597"/>
            <a:ext cx="10363200" cy="1293028"/>
          </a:xfrm>
        </p:spPr>
        <p:txBody>
          <a:bodyPr/>
          <a:lstStyle/>
          <a:p>
            <a:r>
              <a:rPr lang="en-PH" b="1" dirty="0" smtClean="0">
                <a:solidFill>
                  <a:schemeClr val="tx1"/>
                </a:solidFill>
              </a:rPr>
              <a:t>Diverse Volunteer Participation (35%)</a:t>
            </a:r>
            <a:endParaRPr lang="en-P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565" y="1116107"/>
            <a:ext cx="3993777" cy="485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sz="2400" b="1" dirty="0" smtClean="0">
                <a:solidFill>
                  <a:schemeClr val="tx1"/>
                </a:solidFill>
              </a:rPr>
              <a:t>A. Parent Volunteers (15%)</a:t>
            </a:r>
            <a:endParaRPr lang="en-PH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48118" y="2541495"/>
            <a:ext cx="7476564" cy="43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PH" sz="2400" dirty="0" smtClean="0"/>
              <a:t>Number of Parent Volunteers  for Current </a:t>
            </a:r>
            <a:r>
              <a:rPr lang="en-PH" sz="2400" dirty="0" err="1" smtClean="0"/>
              <a:t>Brigada</a:t>
            </a:r>
            <a:r>
              <a:rPr lang="en-PH" sz="2400" dirty="0" smtClean="0"/>
              <a:t> </a:t>
            </a:r>
            <a:r>
              <a:rPr lang="en-PH" sz="2400" dirty="0" err="1" smtClean="0"/>
              <a:t>Eskwela</a:t>
            </a:r>
            <a:endParaRPr lang="en-PH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45021" y="2669952"/>
            <a:ext cx="8036859" cy="528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PH" sz="2400" dirty="0" smtClean="0"/>
              <a:t>___________________________________________________</a:t>
            </a:r>
            <a:endParaRPr lang="en-PH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32213" y="3100257"/>
            <a:ext cx="6104962" cy="43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PH" sz="2400" dirty="0" smtClean="0"/>
              <a:t>Number of Parents in the Previous School Year</a:t>
            </a:r>
            <a:endParaRPr lang="en-PH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370361" y="2669952"/>
            <a:ext cx="1797422" cy="753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PH" sz="4000" b="1" dirty="0" smtClean="0"/>
              <a:t>X  15%</a:t>
            </a:r>
            <a:endParaRPr lang="en-PH" sz="4000" b="1" dirty="0"/>
          </a:p>
        </p:txBody>
      </p:sp>
    </p:spTree>
    <p:extLst>
      <p:ext uri="{BB962C8B-B14F-4D97-AF65-F5344CB8AC3E}">
        <p14:creationId xmlns:p14="http://schemas.microsoft.com/office/powerpoint/2010/main" val="98212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76115" y="350933"/>
            <a:ext cx="3613897" cy="360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PH" b="1" dirty="0" smtClean="0"/>
              <a:t>B. Other Volunteers (10%)</a:t>
            </a:r>
            <a:endParaRPr lang="en-PH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016913"/>
              </p:ext>
            </p:extLst>
          </p:nvPr>
        </p:nvGraphicFramePr>
        <p:xfrm>
          <a:off x="242046" y="711313"/>
          <a:ext cx="11752729" cy="594498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61977"/>
                <a:gridCol w="1897688"/>
                <a:gridCol w="1897688"/>
                <a:gridCol w="1897688"/>
                <a:gridCol w="1897688"/>
              </a:tblGrid>
              <a:tr h="4761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Volunteers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2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400" u="none" strike="noStrike" dirty="0">
                          <a:effectLst/>
                        </a:rPr>
                        <a:t>1.5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2400" u="none" strike="noStrike" dirty="0">
                          <a:effectLst/>
                        </a:rPr>
                        <a:t>1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2400" u="none" strike="noStrike" dirty="0">
                          <a:effectLst/>
                        </a:rPr>
                        <a:t>0.5</a:t>
                      </a:r>
                      <a:endParaRPr lang="en-PH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</a:tr>
              <a:tr h="1249748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Minimum of 5 volunteers (attendance sheet and pictures)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Minimum of 5 volunteers (attendance sheet only)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Four or less volunteers (attendance sheet and pictures)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Four or less volunteers (attendance sheet only)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</a:tr>
              <a:tr h="681247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NGAs and other government organization and public corporation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</a:tr>
              <a:tr h="681247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Local Government Units (Barangay, Municipality, Province)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</a:tr>
              <a:tr h="681247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Community Involvement including NGOs and Professional Association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</a:tr>
              <a:tr h="681247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Private Sector Involvement Including corporate foundations and private schools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</a:tr>
              <a:tr h="847122">
                <a:tc>
                  <a:txBody>
                    <a:bodyPr/>
                    <a:lstStyle/>
                    <a:p>
                      <a:pPr algn="l" fontAlgn="ctr"/>
                      <a:r>
                        <a:rPr lang="en-PH" sz="1800" u="none" strike="noStrike" dirty="0">
                          <a:effectLst/>
                        </a:rPr>
                        <a:t>Pupil/Student Organization (SSG/SPG) Alumni Associations and other civic organizations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 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</a:tr>
              <a:tr h="325558">
                <a:tc gridSpan="3">
                  <a:txBody>
                    <a:bodyPr/>
                    <a:lstStyle/>
                    <a:p>
                      <a:pPr algn="l" fontAlgn="t"/>
                      <a:endParaRPr lang="en-P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P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P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PH" sz="1600" u="none" strike="noStrike" dirty="0" smtClean="0">
                          <a:effectLst/>
                        </a:rPr>
                        <a:t>Total Points Earned: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321422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SCORE: Total Points Earned  Multiplied by 10% =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9" marR="9439" marT="9439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7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364" y="1302256"/>
            <a:ext cx="7315200" cy="1293028"/>
          </a:xfrm>
        </p:spPr>
        <p:txBody>
          <a:bodyPr/>
          <a:lstStyle/>
          <a:p>
            <a:r>
              <a:rPr lang="en-PH" b="1" dirty="0" smtClean="0">
                <a:solidFill>
                  <a:schemeClr val="tx1"/>
                </a:solidFill>
              </a:rPr>
              <a:t>Generated Resources (15%)</a:t>
            </a:r>
            <a:endParaRPr lang="en-P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183484"/>
              </p:ext>
            </p:extLst>
          </p:nvPr>
        </p:nvGraphicFramePr>
        <p:xfrm>
          <a:off x="2837330" y="354666"/>
          <a:ext cx="6147173" cy="25037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15467"/>
                <a:gridCol w="2365853"/>
                <a:gridCol w="2365853"/>
              </a:tblGrid>
              <a:tr h="389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Category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Required Generated Resources (in Pesos)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38912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Elementary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Secondary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912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Small School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99,999 and below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99,999 and below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12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Medium School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100,000 - 299, 999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100,000 - 299, 999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12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Large School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300,000 - 499, 999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300,000 - 999, 999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12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u="none" strike="noStrike">
                          <a:effectLst/>
                        </a:rPr>
                        <a:t>Mega School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>
                          <a:effectLst/>
                        </a:rPr>
                        <a:t>500,000 and above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1,000,000 and above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78175"/>
              </p:ext>
            </p:extLst>
          </p:nvPr>
        </p:nvGraphicFramePr>
        <p:xfrm>
          <a:off x="508462" y="2958352"/>
          <a:ext cx="11177031" cy="35917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9588"/>
                <a:gridCol w="2057123"/>
                <a:gridCol w="1724064"/>
                <a:gridCol w="1724064"/>
                <a:gridCol w="1724064"/>
                <a:gridCol w="1724064"/>
                <a:gridCol w="1724064"/>
              </a:tblGrid>
              <a:tr h="5671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800" b="1" u="none" strike="noStrike" dirty="0">
                          <a:effectLst/>
                        </a:rPr>
                        <a:t>Amount Generated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5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4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3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2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2800" u="none" strike="noStrike" dirty="0">
                          <a:effectLst/>
                        </a:rPr>
                        <a:t>1</a:t>
                      </a:r>
                      <a:endParaRPr lang="en-PH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23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Infrastructure + Donations + Volunteer Man Hours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 smtClean="0">
                          <a:effectLst/>
                        </a:rPr>
                        <a:t>Raised </a:t>
                      </a:r>
                      <a:r>
                        <a:rPr lang="en-PH" sz="1800" u="none" strike="noStrike" dirty="0">
                          <a:effectLst/>
                        </a:rPr>
                        <a:t>100% more than the required target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u="none" strike="noStrike" dirty="0">
                          <a:effectLst/>
                        </a:rPr>
                        <a:t>Raised 80% more than the required target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Raised 60% more than the required target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Raised 40% more than the required target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800" u="none" strike="noStrike" dirty="0">
                          <a:effectLst/>
                        </a:rPr>
                        <a:t>Raised 20% more than the required target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7121">
                <a:tc>
                  <a:txBody>
                    <a:bodyPr/>
                    <a:lstStyle/>
                    <a:p>
                      <a:pPr algn="l" fontAlgn="b"/>
                      <a:r>
                        <a:rPr lang="en-PH" sz="2000" u="none" strike="noStrike" dirty="0" err="1">
                          <a:effectLst/>
                        </a:rPr>
                        <a:t>Php</a:t>
                      </a:r>
                      <a:endParaRPr lang="en-PH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u="none" strike="noStrike">
                          <a:effectLst/>
                        </a:rPr>
                        <a:t> </a:t>
                      </a:r>
                      <a:endParaRPr lang="en-PH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u="none" strike="noStrike">
                          <a:effectLst/>
                        </a:rPr>
                        <a:t> </a:t>
                      </a:r>
                      <a:endParaRPr lang="en-PH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u="none" strike="noStrike">
                          <a:effectLst/>
                        </a:rPr>
                        <a:t> </a:t>
                      </a:r>
                      <a:endParaRPr lang="en-PH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u="none" strike="noStrike">
                          <a:effectLst/>
                        </a:rPr>
                        <a:t> </a:t>
                      </a:r>
                      <a:endParaRPr lang="en-PH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u="none" strike="noStrike" dirty="0">
                          <a:effectLst/>
                        </a:rPr>
                        <a:t> </a:t>
                      </a:r>
                      <a:endParaRPr lang="en-PH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u="none" strike="noStrike">
                          <a:effectLst/>
                        </a:rPr>
                        <a:t> </a:t>
                      </a:r>
                      <a:endParaRPr lang="en-PH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71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PH" sz="1600" u="none" strike="noStrike" dirty="0">
                          <a:effectLst/>
                        </a:rPr>
                        <a:t>MOVs needed: receipts and DODs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PH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H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Points Earned =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567121">
                <a:tc gridSpan="7">
                  <a:txBody>
                    <a:bodyPr/>
                    <a:lstStyle/>
                    <a:p>
                      <a:pPr algn="r" fontAlgn="b"/>
                      <a:r>
                        <a:rPr lang="en-PH" sz="1600" u="none" strike="noStrike" dirty="0">
                          <a:effectLst/>
                        </a:rPr>
                        <a:t>SCORE: Total Score Multiplied by 15% = </a:t>
                      </a:r>
                      <a:endParaRPr lang="en-P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302</TotalTime>
  <Words>1515</Words>
  <Application>Microsoft Office PowerPoint</Application>
  <PresentationFormat>Widescreen</PresentationFormat>
  <Paragraphs>516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Baskerville Old Face</vt:lpstr>
      <vt:lpstr>Corbel</vt:lpstr>
      <vt:lpstr>Basis</vt:lpstr>
      <vt:lpstr>Score Sheet</vt:lpstr>
      <vt:lpstr>Scope of Work (35%)</vt:lpstr>
      <vt:lpstr>PowerPoint Presentation</vt:lpstr>
      <vt:lpstr>PowerPoint Presentation</vt:lpstr>
      <vt:lpstr>Diverse Volunteer Participation (35%)</vt:lpstr>
      <vt:lpstr>PowerPoint Presentation</vt:lpstr>
      <vt:lpstr>PowerPoint Presentation</vt:lpstr>
      <vt:lpstr>Generated Resources (15%)</vt:lpstr>
      <vt:lpstr>PowerPoint Presentation</vt:lpstr>
      <vt:lpstr>Alignment to Brigada Eskwela Theme (10%)</vt:lpstr>
      <vt:lpstr>PowerPoint Presentation</vt:lpstr>
      <vt:lpstr>PowerPoint Presentation</vt:lpstr>
      <vt:lpstr>PowerPoint Presentation</vt:lpstr>
      <vt:lpstr>Creativity and Innovation (10%)</vt:lpstr>
      <vt:lpstr>PowerPoint Presentation</vt:lpstr>
      <vt:lpstr>PowerPoint Presentation</vt:lpstr>
      <vt:lpstr>Increment of Resources and Volunteers (5%)</vt:lpstr>
      <vt:lpstr>PowerPoint Presentation</vt:lpstr>
      <vt:lpstr>SELECTION COMMITTEES</vt:lpstr>
      <vt:lpstr>Division Selection Committee</vt:lpstr>
      <vt:lpstr>District Selection Committee</vt:lpstr>
      <vt:lpstr>Congressional District Selection Committee</vt:lpstr>
      <vt:lpstr>Congressional District Selection Committee</vt:lpstr>
      <vt:lpstr>Congressional District Selection Committee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 sheet</dc:title>
  <dc:creator>user</dc:creator>
  <cp:lastModifiedBy>user</cp:lastModifiedBy>
  <cp:revision>29</cp:revision>
  <dcterms:created xsi:type="dcterms:W3CDTF">2019-03-04T04:56:15Z</dcterms:created>
  <dcterms:modified xsi:type="dcterms:W3CDTF">2019-03-08T05:30:35Z</dcterms:modified>
</cp:coreProperties>
</file>